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303" r:id="rId4"/>
    <p:sldId id="285" r:id="rId5"/>
    <p:sldId id="305" r:id="rId6"/>
    <p:sldId id="304" r:id="rId7"/>
    <p:sldId id="265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6" r:id="rId19"/>
    <p:sldId id="287" r:id="rId20"/>
    <p:sldId id="288" r:id="rId21"/>
    <p:sldId id="279" r:id="rId22"/>
    <p:sldId id="290" r:id="rId23"/>
    <p:sldId id="291" r:id="rId24"/>
    <p:sldId id="302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2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A669-B240-4A9D-B6FC-B61C0C3B4DB9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0E6A-E71C-4363-BA1C-54B3674FD5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 descr="d87fd06b714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80312" y="4653136"/>
            <a:ext cx="1420854" cy="20080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9FFF-CF1E-44CB-B0CD-6F6231AF2B72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19DD-3D01-4D66-A040-AFE3B84A4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4" imgW="1374753" imgH="1030204" progId="PowerPoint.Show.12">
                  <p:embed/>
                </p:oleObj>
              </mc:Choice>
              <mc:Fallback>
                <p:oleObj name="Презентация" r:id="rId4" imgW="1374753" imgH="1030204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4143380"/>
            <a:ext cx="4929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A206A"/>
                </a:solidFill>
              </a:rPr>
              <a:t>Здоров</a:t>
            </a:r>
            <a:r>
              <a:rPr lang="el-GR" sz="3200" b="1" dirty="0" smtClean="0">
                <a:solidFill>
                  <a:srgbClr val="4A206A"/>
                </a:solidFill>
              </a:rPr>
              <a:t>΄</a:t>
            </a:r>
            <a:r>
              <a:rPr lang="ru-RU" sz="3200" b="1" dirty="0" smtClean="0">
                <a:solidFill>
                  <a:srgbClr val="4A206A"/>
                </a:solidFill>
              </a:rPr>
              <a:t>я – </a:t>
            </a:r>
            <a:r>
              <a:rPr lang="uk-UA" sz="3200" b="1" dirty="0" smtClean="0">
                <a:solidFill>
                  <a:srgbClr val="4A206A"/>
                </a:solidFill>
              </a:rPr>
              <a:t>усьому</a:t>
            </a:r>
            <a:r>
              <a:rPr lang="ru-RU" sz="3200" b="1" dirty="0" smtClean="0">
                <a:solidFill>
                  <a:srgbClr val="4A206A"/>
                </a:solidFill>
              </a:rPr>
              <a:t> голова, </a:t>
            </a:r>
          </a:p>
          <a:p>
            <a:pPr algn="ctr"/>
            <a:r>
              <a:rPr lang="ru-RU" sz="3200" b="1" dirty="0" smtClean="0">
                <a:solidFill>
                  <a:srgbClr val="4A206A"/>
                </a:solidFill>
              </a:rPr>
              <a:t>а здоров</a:t>
            </a:r>
            <a:r>
              <a:rPr lang="el-GR" sz="3200" b="1" dirty="0" smtClean="0">
                <a:solidFill>
                  <a:srgbClr val="4A206A"/>
                </a:solidFill>
              </a:rPr>
              <a:t>΄</a:t>
            </a:r>
            <a:r>
              <a:rPr lang="ru-RU" sz="3200" b="1" dirty="0" smtClean="0">
                <a:solidFill>
                  <a:srgbClr val="4A206A"/>
                </a:solidFill>
              </a:rPr>
              <a:t>я </a:t>
            </a:r>
            <a:r>
              <a:rPr lang="ru-RU" sz="3200" b="1" dirty="0" err="1" smtClean="0">
                <a:solidFill>
                  <a:srgbClr val="4A206A"/>
                </a:solidFill>
              </a:rPr>
              <a:t>дітей</a:t>
            </a:r>
            <a:r>
              <a:rPr lang="ru-RU" sz="3200" b="1" dirty="0" smtClean="0">
                <a:solidFill>
                  <a:srgbClr val="4A206A"/>
                </a:solidFill>
              </a:rPr>
              <a:t> – </a:t>
            </a:r>
          </a:p>
          <a:p>
            <a:pPr algn="ctr"/>
            <a:r>
              <a:rPr lang="ru-RU" sz="3200" b="1" dirty="0" err="1" smtClean="0">
                <a:solidFill>
                  <a:srgbClr val="4A206A"/>
                </a:solidFill>
              </a:rPr>
              <a:t>це</a:t>
            </a:r>
            <a:r>
              <a:rPr lang="ru-RU" sz="3200" b="1" dirty="0" smtClean="0">
                <a:solidFill>
                  <a:srgbClr val="4A206A"/>
                </a:solidFill>
              </a:rPr>
              <a:t> здоров</a:t>
            </a:r>
            <a:r>
              <a:rPr lang="el-GR" sz="3200" b="1" dirty="0" smtClean="0">
                <a:solidFill>
                  <a:srgbClr val="4A206A"/>
                </a:solidFill>
              </a:rPr>
              <a:t>΄</a:t>
            </a:r>
            <a:r>
              <a:rPr lang="ru-RU" sz="3200" b="1" dirty="0" smtClean="0">
                <a:solidFill>
                  <a:srgbClr val="4A206A"/>
                </a:solidFill>
              </a:rPr>
              <a:t>я </a:t>
            </a:r>
            <a:r>
              <a:rPr lang="ru-RU" sz="3200" b="1" dirty="0" err="1" smtClean="0">
                <a:solidFill>
                  <a:srgbClr val="4A206A"/>
                </a:solidFill>
              </a:rPr>
              <a:t>майбутніх</a:t>
            </a:r>
            <a:r>
              <a:rPr lang="ru-RU" sz="3200" b="1" dirty="0" smtClean="0">
                <a:solidFill>
                  <a:srgbClr val="4A206A"/>
                </a:solidFill>
              </a:rPr>
              <a:t>  </a:t>
            </a:r>
            <a:r>
              <a:rPr lang="ru-RU" sz="3200" b="1" dirty="0" err="1" smtClean="0">
                <a:solidFill>
                  <a:srgbClr val="4A206A"/>
                </a:solidFill>
              </a:rPr>
              <a:t>поколінь</a:t>
            </a:r>
            <a:endParaRPr lang="ru-RU" sz="3200" b="1" dirty="0">
              <a:solidFill>
                <a:srgbClr val="4A20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5">
                    <a:lumMod val="75000"/>
                  </a:schemeClr>
                </a:solidFill>
              </a:rPr>
              <a:t>8 місце</a:t>
            </a:r>
            <a:endParaRPr lang="ru-RU" sz="66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60571"/>
            <a:ext cx="2714644" cy="31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1643050"/>
            <a:ext cx="6809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У тілі дорослої людини –</a:t>
            </a:r>
          </a:p>
          <a:p>
            <a:pPr algn="just"/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 близько 75 км нервів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2">
                    <a:lumMod val="75000"/>
                  </a:schemeClr>
                </a:solidFill>
              </a:rPr>
              <a:t>7 місце</a:t>
            </a:r>
            <a:endParaRPr lang="ru-RU" sz="66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3714776" cy="36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714488"/>
            <a:ext cx="921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Чхнути з розплющеними очима неможливо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tx2">
                    <a:lumMod val="75000"/>
                  </a:schemeClr>
                </a:solidFill>
              </a:rPr>
              <a:t>6 місце</a:t>
            </a:r>
            <a:endParaRPr lang="ru-RU" sz="66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57694"/>
            <a:ext cx="264983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47805"/>
            <a:ext cx="2500330" cy="25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702" y="1214422"/>
            <a:ext cx="90568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Коли в Європі вводили євро, монети були</a:t>
            </a:r>
          </a:p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 ретельно досліджені на безпеку. Їх навіть</a:t>
            </a:r>
          </a:p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 розчиняли в шлунковому соку. Затверджений</a:t>
            </a:r>
          </a:p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 варіант монет був абсолютно нерозчинним у </a:t>
            </a:r>
          </a:p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ньому (80 % сторонніх предметів , що заковтують</a:t>
            </a:r>
          </a:p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 діти, – монети)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187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3">
                    <a:lumMod val="75000"/>
                  </a:schemeClr>
                </a:solidFill>
              </a:rPr>
              <a:t>5 місце</a:t>
            </a:r>
            <a:endParaRPr lang="ru-RU" sz="66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4214842" cy="280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643050"/>
            <a:ext cx="82453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У древній Греції люди жили в середньому 29 років,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в Європі Х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VI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ст. – 21, Х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VII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ст. – 26,  Х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VIII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ст. – 34,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на початку ХХ ст. – близько  50, у середині ХХ ст. –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близько 70, а наприкінці ХХ ст. – близько 60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4">
                    <a:lumMod val="75000"/>
                  </a:schemeClr>
                </a:solidFill>
              </a:rPr>
              <a:t>4 місце</a:t>
            </a:r>
            <a:endParaRPr lang="ru-RU" sz="66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3357562"/>
            <a:ext cx="4167217" cy="3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1643050"/>
            <a:ext cx="71613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Людина понад 20 років із 60</a:t>
            </a:r>
          </a:p>
          <a:p>
            <a:pPr algn="just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 проводить уві сні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6">
                    <a:lumMod val="50000"/>
                  </a:schemeClr>
                </a:solidFill>
              </a:rPr>
              <a:t>3 місце</a:t>
            </a:r>
            <a:endParaRPr lang="ru-RU" sz="66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20551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47864" y="2132856"/>
            <a:ext cx="5775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Кожен палець людини</a:t>
            </a:r>
          </a:p>
          <a:p>
            <a:pPr algn="just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 за час життя згинається </a:t>
            </a:r>
          </a:p>
          <a:p>
            <a:pPr algn="just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приблизно  25 млн. разів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450" y="2785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3">
                    <a:lumMod val="50000"/>
                  </a:schemeClr>
                </a:solidFill>
              </a:rPr>
              <a:t>2 місце</a:t>
            </a:r>
            <a:endParaRPr lang="ru-RU" sz="66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316" y="3645024"/>
            <a:ext cx="3753400" cy="258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654" y="1628800"/>
            <a:ext cx="8124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 добу людина виділяє стільки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тепла, що його вистачить, щоб довести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до кипіння 33 л крижаної води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293096"/>
            <a:ext cx="2952328" cy="18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584788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rgbClr val="00B0F0"/>
                </a:solidFill>
              </a:rPr>
              <a:t>1 місце</a:t>
            </a:r>
            <a:endParaRPr lang="ru-RU" sz="6600" b="1" i="1" u="sng" dirty="0">
              <a:solidFill>
                <a:srgbClr val="00B0F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476672"/>
            <a:ext cx="2925228" cy="18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2348880"/>
            <a:ext cx="87808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Згідно з дослідженнями французьких невропатологів,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 людини, яка плаче, активні 43 м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язи обличчя, тоді як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у тієї, що сміється, –  лише 17. Таким чином, сміятися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енергетично вигідніше, ніж плакати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  <a:t/>
            </a:r>
            <a:b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uk-UA" sz="5900" b="1" dirty="0">
                <a:solidFill>
                  <a:srgbClr val="F79646">
                    <a:lumMod val="50000"/>
                  </a:srgbClr>
                </a:solidFill>
              </a:rPr>
              <a:t/>
            </a:r>
            <a:br>
              <a:rPr lang="uk-UA" sz="59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  <a:t/>
            </a:r>
            <a:b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8000" b="1" dirty="0" smtClean="0">
                <a:solidFill>
                  <a:srgbClr val="F79646">
                    <a:lumMod val="50000"/>
                  </a:srgbClr>
                </a:solidFill>
              </a:rPr>
              <a:t>V </a:t>
            </a:r>
            <a:r>
              <a:rPr lang="uk-UA" sz="8000" b="1" dirty="0" smtClean="0">
                <a:solidFill>
                  <a:srgbClr val="F79646">
                    <a:lumMod val="50000"/>
                  </a:srgbClr>
                </a:solidFill>
              </a:rPr>
              <a:t>конкурс</a:t>
            </a:r>
            <a:br>
              <a:rPr lang="uk-UA" sz="8000" b="1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  <a:t/>
            </a:r>
            <a:b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  <a:t/>
            </a:r>
            <a:br>
              <a:rPr lang="uk-UA" sz="5900" b="1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uk-UA" sz="5900" b="1" dirty="0" smtClean="0">
                <a:solidFill>
                  <a:srgbClr val="002060"/>
                </a:solidFill>
              </a:rPr>
              <a:t>Відгадай слово в прислів'ї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2554148"/>
            <a:ext cx="6401355" cy="1749704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312" y="285293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4257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>І конкурс</a:t>
            </a:r>
            <a:b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rgbClr val="002060"/>
                </a:solidFill>
              </a:rPr>
              <a:t>Домашнє завдання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789" r="22050" b="16848"/>
          <a:stretch/>
        </p:blipFill>
        <p:spPr>
          <a:xfrm>
            <a:off x="2267744" y="3068960"/>
            <a:ext cx="4060996" cy="342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Аня\Мои документы\Мои рисунки\255388_html_m3ed980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932950" y="-20645581"/>
            <a:ext cx="1329690" cy="186309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41376" y="2060848"/>
            <a:ext cx="6400800" cy="175260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Рух-це життя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4714908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  <a:t>Конкурс 1</a:t>
            </a:r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</a:rPr>
              <a:t>Представлення команд</a:t>
            </a:r>
            <a:r>
              <a:rPr lang="uk-UA" sz="6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6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6600" b="1" i="1" dirty="0" err="1" smtClean="0">
                <a:solidFill>
                  <a:srgbClr val="FF0000"/>
                </a:solidFill>
              </a:rPr>
              <a:t>Вітамінки</a:t>
            </a:r>
            <a:r>
              <a:rPr lang="uk-UA" sz="66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6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6600" b="1" i="1" dirty="0" smtClean="0">
                <a:solidFill>
                  <a:srgbClr val="FFFF00"/>
                </a:solidFill>
              </a:rPr>
              <a:t>Спортсмени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0279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uk-UA" sz="6000" b="1" i="1" dirty="0" smtClean="0">
                <a:solidFill>
                  <a:schemeClr val="accent6">
                    <a:lumMod val="50000"/>
                  </a:schemeClr>
                </a:solidFill>
              </a:rPr>
              <a:t>ІІ конкурс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У перукарні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924944"/>
            <a:ext cx="4176464" cy="32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</a:rPr>
              <a:t>ІІІ конкурс</a:t>
            </a:r>
            <a:br>
              <a:rPr lang="uk-UA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b="1" dirty="0" err="1" smtClean="0">
                <a:solidFill>
                  <a:srgbClr val="002060"/>
                </a:solidFill>
              </a:rPr>
              <a:t>Конкурс</a:t>
            </a:r>
            <a:r>
              <a:rPr lang="uk-UA" sz="6000" b="1" dirty="0" smtClean="0">
                <a:solidFill>
                  <a:srgbClr val="002060"/>
                </a:solidFill>
              </a:rPr>
              <a:t> вболівальників</a:t>
            </a: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66" y="2492896"/>
            <a:ext cx="5222155" cy="328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chemeClr val="accent3">
                    <a:lumMod val="75000"/>
                  </a:schemeClr>
                </a:solidFill>
              </a:rPr>
              <a:t>Конкурс ІХ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6400800" cy="17526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Упізнай, що це…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0098" y="0"/>
            <a:ext cx="4843410" cy="1470025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Конкурс Х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429264"/>
            <a:ext cx="6400800" cy="1752600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Айболит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анымашки рамки\Рамки с узором\Рамки всі\Дитячі рамки\45b23a63782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857232"/>
            <a:ext cx="792955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Кодекс здоров'я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Пізнай свій організм.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Живи у гармонії з природою.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Будь добрим і милосердним.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Укріплюй у собі впевненість, що ти здоровий. </a:t>
            </a:r>
            <a:endParaRPr lang="ru-RU" sz="23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Бажай здоров'я всім оточуючим.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Загартовуйся.</a:t>
            </a:r>
            <a:r>
              <a:rPr kumimoji="0" lang="uk-UA" sz="23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Правильно харчуйся.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Слідкуй за вагою.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Давай собі фізичне навантаження.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Щонеділі баня або сауна.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Обмеж вживання ліків.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 застуді не бійся підвищеної температури.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Спи не менше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 год.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Знайди в собі віру.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Зберігати здоров'я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 теж праця!</a:t>
            </a:r>
            <a:endParaRPr kumimoji="0" lang="uk-UA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36712"/>
            <a:ext cx="6022640" cy="481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7" descr="_1_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311">
            <a:off x="3633512" y="4942092"/>
            <a:ext cx="2585488" cy="167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_1_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066">
            <a:off x="621494" y="3857928"/>
            <a:ext cx="3132003" cy="2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45714" y="4237990"/>
            <a:ext cx="5626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rgbClr val="FF0000"/>
                  </a:solidFill>
                  <a:prstDash val="solid"/>
                </a:ln>
                <a:effectLst/>
              </a:rPr>
              <a:t>Будьмо</a:t>
            </a:r>
            <a:r>
              <a:rPr lang="ru-RU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rgbClr val="FF0000"/>
                  </a:solidFill>
                  <a:prstDash val="solid"/>
                </a:ln>
                <a:effectLst/>
              </a:rPr>
              <a:t>здорові</a:t>
            </a:r>
            <a:r>
              <a:rPr lang="ru-RU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effectLst/>
              </a:rPr>
              <a:t>!!!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7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6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700" b="1" dirty="0" smtClean="0">
                <a:solidFill>
                  <a:schemeClr val="accent6">
                    <a:lumMod val="50000"/>
                  </a:schemeClr>
                </a:solidFill>
              </a:rPr>
              <a:t>ІІ конкурс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700" b="1" dirty="0" smtClean="0">
                <a:solidFill>
                  <a:srgbClr val="0070C0"/>
                </a:solidFill>
              </a:rPr>
              <a:t>Корисні загадки </a:t>
            </a:r>
            <a:endParaRPr lang="ru-RU" sz="67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6071" t="37380" r="4213" b="6549"/>
          <a:stretch/>
        </p:blipFill>
        <p:spPr>
          <a:xfrm>
            <a:off x="3131840" y="2924944"/>
            <a:ext cx="3024336" cy="32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348880"/>
            <a:ext cx="5938019" cy="3511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60287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>ІІІ конкурс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22" y="557535"/>
            <a:ext cx="8157155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V 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>конкурс</a:t>
            </a:r>
            <a:b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rgbClr val="002060"/>
                </a:solidFill>
              </a:rPr>
              <a:t>Театралізована вистава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12976"/>
            <a:ext cx="5095602" cy="33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B0F0"/>
                </a:solidFill>
              </a:rPr>
              <a:t>Відеорепортаж “Хіт-парад”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17526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</a:rPr>
              <a:t>Таємниці людського організму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86190"/>
            <a:ext cx="3857651" cy="232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000" b="1" i="1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sz="6000" b="1" i="1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6000" b="1" i="1" u="sng" dirty="0" smtClean="0">
                <a:solidFill>
                  <a:schemeClr val="accent4">
                    <a:lumMod val="75000"/>
                  </a:schemeClr>
                </a:solidFill>
              </a:rPr>
              <a:t>10 місце</a:t>
            </a:r>
            <a:endParaRPr lang="ru-RU" sz="60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1214422"/>
            <a:ext cx="8501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7030A0"/>
                </a:solidFill>
              </a:rPr>
              <a:t> Людина, яка викурює  пачку цигарок</a:t>
            </a:r>
          </a:p>
          <a:p>
            <a:pPr algn="just"/>
            <a:r>
              <a:rPr lang="ru-RU" sz="3600" b="1" dirty="0" smtClean="0">
                <a:solidFill>
                  <a:srgbClr val="7030A0"/>
                </a:solidFill>
              </a:rPr>
              <a:t> на день, </a:t>
            </a:r>
            <a:r>
              <a:rPr lang="ru-RU" sz="3600" b="1" dirty="0" err="1" smtClean="0">
                <a:solidFill>
                  <a:srgbClr val="7030A0"/>
                </a:solidFill>
              </a:rPr>
              <a:t>випиває</a:t>
            </a:r>
            <a:r>
              <a:rPr lang="ru-RU" sz="3600" b="1" dirty="0" smtClean="0">
                <a:solidFill>
                  <a:srgbClr val="7030A0"/>
                </a:solidFill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</a:rPr>
              <a:t>пів</a:t>
            </a:r>
            <a:r>
              <a:rPr lang="ru-RU" sz="3600" b="1" dirty="0" smtClean="0">
                <a:solidFill>
                  <a:srgbClr val="7030A0"/>
                </a:solidFill>
              </a:rPr>
              <a:t> чашки смоли за рік  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u="sng" dirty="0" smtClean="0">
                <a:solidFill>
                  <a:schemeClr val="accent1">
                    <a:lumMod val="75000"/>
                  </a:schemeClr>
                </a:solidFill>
              </a:rPr>
              <a:t>9 місце</a:t>
            </a:r>
            <a:endParaRPr lang="ru-RU" sz="66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1681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2071678"/>
            <a:ext cx="5546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Загальна маса бактерій,</a:t>
            </a:r>
          </a:p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 що живуть в організмі</a:t>
            </a:r>
          </a:p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 людини, становить 2 кг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391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Презентация</vt:lpstr>
      <vt:lpstr>Презентация PowerPoint</vt:lpstr>
      <vt:lpstr> Конкурс 1 Представлення команд Вітамінки Спортсмени </vt:lpstr>
      <vt:lpstr> ІІ конкурс Корисні загадки </vt:lpstr>
      <vt:lpstr>ІІІ конкурс</vt:lpstr>
      <vt:lpstr>Презентация PowerPoint</vt:lpstr>
      <vt:lpstr> ІV конкурс Театралізована вистава</vt:lpstr>
      <vt:lpstr>Відеорепортаж “Хіт-парад”</vt:lpstr>
      <vt:lpstr> 10 місце</vt:lpstr>
      <vt:lpstr>9 місце</vt:lpstr>
      <vt:lpstr>8 місце</vt:lpstr>
      <vt:lpstr>7 місце</vt:lpstr>
      <vt:lpstr>6 місце</vt:lpstr>
      <vt:lpstr>5 місце</vt:lpstr>
      <vt:lpstr>4 місце</vt:lpstr>
      <vt:lpstr>3 місце</vt:lpstr>
      <vt:lpstr>2 місце</vt:lpstr>
      <vt:lpstr>1 місце</vt:lpstr>
      <vt:lpstr>   V конкурс   Відгадай слово в прислів'ї</vt:lpstr>
      <vt:lpstr>VІ конкурс Домашнє завдання</vt:lpstr>
      <vt:lpstr>VІІ конкурс</vt:lpstr>
      <vt:lpstr>  VІІІ конкурс Конкурс вболівальників  </vt:lpstr>
      <vt:lpstr>Конкурс ІХ</vt:lpstr>
      <vt:lpstr>Конкурс Х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Biolog</cp:lastModifiedBy>
  <cp:revision>69</cp:revision>
  <dcterms:created xsi:type="dcterms:W3CDTF">2012-02-13T15:30:42Z</dcterms:created>
  <dcterms:modified xsi:type="dcterms:W3CDTF">2016-03-14T10:55:37Z</dcterms:modified>
</cp:coreProperties>
</file>